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88"/>
  </p:notesMasterIdLst>
  <p:sldIdLst>
    <p:sldId id="256" r:id="rId2"/>
    <p:sldId id="403" r:id="rId3"/>
    <p:sldId id="723" r:id="rId4"/>
    <p:sldId id="833" r:id="rId5"/>
    <p:sldId id="821" r:id="rId6"/>
    <p:sldId id="822" r:id="rId7"/>
    <p:sldId id="823" r:id="rId8"/>
    <p:sldId id="858" r:id="rId9"/>
    <p:sldId id="716" r:id="rId10"/>
    <p:sldId id="773" r:id="rId11"/>
    <p:sldId id="713" r:id="rId12"/>
    <p:sldId id="747" r:id="rId13"/>
    <p:sldId id="840" r:id="rId14"/>
    <p:sldId id="818" r:id="rId15"/>
    <p:sldId id="836" r:id="rId16"/>
    <p:sldId id="841" r:id="rId17"/>
    <p:sldId id="842" r:id="rId18"/>
    <p:sldId id="843" r:id="rId19"/>
    <p:sldId id="859" r:id="rId20"/>
    <p:sldId id="746" r:id="rId21"/>
    <p:sldId id="844" r:id="rId22"/>
    <p:sldId id="801" r:id="rId23"/>
    <p:sldId id="802" r:id="rId24"/>
    <p:sldId id="803" r:id="rId25"/>
    <p:sldId id="804" r:id="rId26"/>
    <p:sldId id="837" r:id="rId27"/>
    <p:sldId id="846" r:id="rId28"/>
    <p:sldId id="845" r:id="rId29"/>
    <p:sldId id="848" r:id="rId30"/>
    <p:sldId id="849" r:id="rId31"/>
    <p:sldId id="838" r:id="rId32"/>
    <p:sldId id="856" r:id="rId33"/>
    <p:sldId id="852" r:id="rId34"/>
    <p:sldId id="853" r:id="rId35"/>
    <p:sldId id="855" r:id="rId36"/>
    <p:sldId id="854" r:id="rId37"/>
    <p:sldId id="857" r:id="rId38"/>
    <p:sldId id="850" r:id="rId39"/>
    <p:sldId id="812" r:id="rId40"/>
    <p:sldId id="811" r:id="rId41"/>
    <p:sldId id="810" r:id="rId42"/>
    <p:sldId id="809" r:id="rId43"/>
    <p:sldId id="807" r:id="rId44"/>
    <p:sldId id="813" r:id="rId45"/>
    <p:sldId id="814" r:id="rId46"/>
    <p:sldId id="824" r:id="rId47"/>
    <p:sldId id="819" r:id="rId48"/>
    <p:sldId id="820" r:id="rId49"/>
    <p:sldId id="839" r:id="rId50"/>
    <p:sldId id="742" r:id="rId51"/>
    <p:sldId id="816" r:id="rId52"/>
    <p:sldId id="817" r:id="rId53"/>
    <p:sldId id="832" r:id="rId54"/>
    <p:sldId id="798" r:id="rId55"/>
    <p:sldId id="712" r:id="rId56"/>
    <p:sldId id="722" r:id="rId57"/>
    <p:sldId id="772" r:id="rId58"/>
    <p:sldId id="775" r:id="rId59"/>
    <p:sldId id="767" r:id="rId60"/>
    <p:sldId id="768" r:id="rId61"/>
    <p:sldId id="776" r:id="rId62"/>
    <p:sldId id="769" r:id="rId63"/>
    <p:sldId id="766" r:id="rId64"/>
    <p:sldId id="790" r:id="rId65"/>
    <p:sldId id="791" r:id="rId66"/>
    <p:sldId id="751" r:id="rId67"/>
    <p:sldId id="710" r:id="rId68"/>
    <p:sldId id="777" r:id="rId69"/>
    <p:sldId id="778" r:id="rId70"/>
    <p:sldId id="792" r:id="rId71"/>
    <p:sldId id="731" r:id="rId72"/>
    <p:sldId id="783" r:id="rId73"/>
    <p:sldId id="782" r:id="rId74"/>
    <p:sldId id="785" r:id="rId75"/>
    <p:sldId id="784" r:id="rId76"/>
    <p:sldId id="786" r:id="rId77"/>
    <p:sldId id="744" r:id="rId78"/>
    <p:sldId id="787" r:id="rId79"/>
    <p:sldId id="834" r:id="rId80"/>
    <p:sldId id="788" r:id="rId81"/>
    <p:sldId id="793" r:id="rId82"/>
    <p:sldId id="794" r:id="rId83"/>
    <p:sldId id="789" r:id="rId84"/>
    <p:sldId id="835" r:id="rId85"/>
    <p:sldId id="702" r:id="rId86"/>
    <p:sldId id="796" r:id="rId8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723"/>
            <p14:sldId id="833"/>
            <p14:sldId id="821"/>
            <p14:sldId id="822"/>
            <p14:sldId id="823"/>
            <p14:sldId id="858"/>
            <p14:sldId id="716"/>
            <p14:sldId id="773"/>
            <p14:sldId id="713"/>
            <p14:sldId id="747"/>
            <p14:sldId id="840"/>
            <p14:sldId id="818"/>
            <p14:sldId id="836"/>
            <p14:sldId id="841"/>
            <p14:sldId id="842"/>
            <p14:sldId id="843"/>
            <p14:sldId id="859"/>
            <p14:sldId id="746"/>
            <p14:sldId id="844"/>
            <p14:sldId id="801"/>
            <p14:sldId id="802"/>
            <p14:sldId id="803"/>
            <p14:sldId id="804"/>
            <p14:sldId id="837"/>
            <p14:sldId id="846"/>
            <p14:sldId id="845"/>
            <p14:sldId id="848"/>
            <p14:sldId id="849"/>
            <p14:sldId id="838"/>
            <p14:sldId id="856"/>
            <p14:sldId id="852"/>
            <p14:sldId id="853"/>
            <p14:sldId id="855"/>
            <p14:sldId id="854"/>
            <p14:sldId id="857"/>
            <p14:sldId id="850"/>
            <p14:sldId id="812"/>
            <p14:sldId id="811"/>
            <p14:sldId id="810"/>
            <p14:sldId id="809"/>
            <p14:sldId id="807"/>
            <p14:sldId id="813"/>
            <p14:sldId id="814"/>
            <p14:sldId id="824"/>
            <p14:sldId id="819"/>
            <p14:sldId id="820"/>
            <p14:sldId id="839"/>
            <p14:sldId id="742"/>
            <p14:sldId id="816"/>
            <p14:sldId id="817"/>
            <p14:sldId id="832"/>
            <p14:sldId id="798"/>
            <p14:sldId id="712"/>
            <p14:sldId id="722"/>
            <p14:sldId id="772"/>
            <p14:sldId id="775"/>
            <p14:sldId id="767"/>
            <p14:sldId id="768"/>
            <p14:sldId id="776"/>
            <p14:sldId id="769"/>
            <p14:sldId id="766"/>
            <p14:sldId id="790"/>
            <p14:sldId id="791"/>
            <p14:sldId id="751"/>
            <p14:sldId id="710"/>
            <p14:sldId id="777"/>
            <p14:sldId id="778"/>
            <p14:sldId id="792"/>
            <p14:sldId id="731"/>
            <p14:sldId id="783"/>
            <p14:sldId id="782"/>
            <p14:sldId id="785"/>
            <p14:sldId id="784"/>
            <p14:sldId id="786"/>
            <p14:sldId id="744"/>
            <p14:sldId id="787"/>
            <p14:sldId id="834"/>
            <p14:sldId id="788"/>
            <p14:sldId id="793"/>
            <p14:sldId id="794"/>
            <p14:sldId id="789"/>
            <p14:sldId id="835"/>
            <p14:sldId id="702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FB8E20"/>
    <a:srgbClr val="36544F"/>
    <a:srgbClr val="9E60B8"/>
    <a:srgbClr val="B04432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09"/>
    <p:restoredTop sz="96911" autoAdjust="0"/>
  </p:normalViewPr>
  <p:slideViewPr>
    <p:cSldViewPr snapToGrid="0" snapToObjects="1">
      <p:cViewPr varScale="1">
        <p:scale>
          <a:sx n="151" d="100"/>
          <a:sy n="151" d="100"/>
        </p:scale>
        <p:origin x="1392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notesMaster" Target="notesMasters/notesMaster1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media/image1.tiff>
</file>

<file path=ppt/media/image10.tiff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://projects.wojtekmaj.pl/react-lifecycle-methods-diagram/" TargetMode="External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localhost:9081/dashboard?delayfetch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localhost:9081/?delayimg" TargetMode="External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nilshartmann/react-chat-example" TargetMode="External"/><Relationship Id="rId4" Type="http://schemas.openxmlformats.org/officeDocument/2006/relationships/hyperlink" Target="https://bit.ly/oose-react-2019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2695" y="-542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13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2019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OOSE Hamburg | Januar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2" y="4996116"/>
            <a:ext cx="3724508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bit.ly</a:t>
            </a:r>
            <a:r>
              <a:rPr lang="de-DE" b="1" dirty="0">
                <a:solidFill>
                  <a:srgbClr val="36544F"/>
                </a:solidFill>
              </a:rPr>
              <a:t>/oose-react-2019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101492" y="1439144"/>
            <a:ext cx="3589041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Neues Jahr, alles neu?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6493EE-CB1E-A54E-942A-AACAE203A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6067"/>
            <a:ext cx="7889774" cy="4879033"/>
          </a:xfrm>
          <a:prstGeom prst="rect">
            <a:avLst/>
          </a:prstGeom>
          <a:ln w="22225">
            <a:solidFill>
              <a:srgbClr val="025249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471773"/>
            <a:ext cx="990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nilshartmann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-chat-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example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26253" y="3073715"/>
            <a:ext cx="10534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36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</a:t>
            </a:r>
            <a:r>
              <a:rPr lang="de-DE" sz="3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8</a:t>
            </a:r>
            <a:endParaRPr lang="de-DE" sz="2800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276B477-9B12-4748-BEB0-1A865DC5D962}"/>
              </a:ext>
            </a:extLst>
          </p:cNvPr>
          <p:cNvSpPr/>
          <p:nvPr/>
        </p:nvSpPr>
        <p:spPr>
          <a:xfrm>
            <a:off x="2676142" y="5282842"/>
            <a:ext cx="4953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77"/>
              </a:rPr>
              <a:t>* https://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facebook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sz="1050" dirty="0">
                <a:solidFill>
                  <a:srgbClr val="1778B8"/>
                </a:solidFill>
                <a:latin typeface="Source Sans Pro" panose="020B0503030403020204" pitchFamily="34" charset="77"/>
              </a:rPr>
              <a:t>/pull/14692/</a:t>
            </a:r>
            <a:r>
              <a:rPr lang="de-DE" sz="105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files</a:t>
            </a:r>
            <a:endParaRPr lang="de-DE" sz="105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5561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6014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2602551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Funktionen, aber...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mit "</a:t>
            </a:r>
            <a:r>
              <a:rPr lang="de-DE" b="0" dirty="0" err="1"/>
              <a:t>use</a:t>
            </a:r>
            <a:r>
              <a:rPr lang="de-DE" b="0" dirty="0"/>
              <a:t>" beginnen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am Anfang einer Komponente stehen</a:t>
            </a:r>
          </a:p>
          <a:p>
            <a:pPr lvl="1"/>
            <a:r>
              <a:rPr lang="de-DE" dirty="0"/>
              <a:t>nur in Funktionskomponenten</a:t>
            </a:r>
          </a:p>
        </p:txBody>
      </p:sp>
    </p:spTree>
    <p:extLst>
      <p:ext uri="{BB962C8B-B14F-4D97-AF65-F5344CB8AC3E}">
        <p14:creationId xmlns:p14="http://schemas.microsoft.com/office/powerpoint/2010/main" val="2135503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95C061D-AB74-0D4E-9369-B49A62BE2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850" y="3017578"/>
            <a:ext cx="7124700" cy="13462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5023954" y="468058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liegt in einem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 flipV="1">
            <a:off x="6502074" y="3886200"/>
            <a:ext cx="0" cy="7297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3949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167623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r>
              <a:rPr lang="de-DE" b="0" dirty="0">
                <a:solidFill>
                  <a:srgbClr val="36544F"/>
                </a:solidFill>
              </a:rPr>
              <a:t>Unübersichtlich bei mehreren Kontexten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&lt;/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287853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646518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themeValue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179480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841420" y="420867"/>
            <a:ext cx="6223178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Programmierer und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Traniner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BDC1A2F-3D83-1F4A-AD1B-120F7896E2D3}"/>
              </a:ext>
            </a:extLst>
          </p:cNvPr>
          <p:cNvSpPr/>
          <p:nvPr/>
        </p:nvSpPr>
        <p:spPr>
          <a:xfrm>
            <a:off x="2890183" y="4667381"/>
            <a:ext cx="415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State in Funktionskomponenten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442BA2-1A1A-3F43-9BA5-3676A6C6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3490615"/>
            <a:ext cx="5880100" cy="8001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872E73-D27B-F646-8B04-9D2F5B215F79}"/>
              </a:ext>
            </a:extLst>
          </p:cNvPr>
          <p:cNvSpPr/>
          <p:nvPr/>
        </p:nvSpPr>
        <p:spPr>
          <a:xfrm>
            <a:off x="1750483" y="3121283"/>
            <a:ext cx="1850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Tab Bar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FFEDB4-F37C-324B-A495-2E51A2A5A959}"/>
              </a:ext>
            </a:extLst>
          </p:cNvPr>
          <p:cNvSpPr/>
          <p:nvPr/>
        </p:nvSpPr>
        <p:spPr>
          <a:xfrm>
            <a:off x="1860550" y="4537366"/>
            <a:ext cx="43263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Zustand: welche Tab ist geöffnet?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7A7E9DD-C173-E242-91E6-C8E7B05EF54F}"/>
              </a:ext>
            </a:extLst>
          </p:cNvPr>
          <p:cNvCxnSpPr>
            <a:cxnSpLocks/>
          </p:cNvCxnSpPr>
          <p:nvPr/>
        </p:nvCxnSpPr>
        <p:spPr>
          <a:xfrm flipV="1">
            <a:off x="2734881" y="4146782"/>
            <a:ext cx="0" cy="36783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5773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Vorher: Setzen von State in Funktionen nicht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Setzen und Lesen nicht einheitlich (</a:t>
            </a:r>
            <a:r>
              <a:rPr lang="de-DE" b="0" dirty="0" err="1">
                <a:solidFill>
                  <a:srgbClr val="36544F"/>
                </a:solidFill>
              </a:rPr>
              <a:t>this.setState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vs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this.state.x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 "seltsame" Semantik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this</a:t>
            </a:r>
            <a:r>
              <a:rPr lang="de-DE" b="0" dirty="0">
                <a:solidFill>
                  <a:srgbClr val="36544F"/>
                </a:solidFill>
              </a:rPr>
              <a:t>-Problematik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944629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0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&lt;/div&gt;);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7925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erzeugen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0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D5358BB-E614-8845-B815-C30239613419}"/>
              </a:ext>
            </a:extLst>
          </p:cNvPr>
          <p:cNvGrpSpPr/>
          <p:nvPr/>
        </p:nvGrpSpPr>
        <p:grpSpPr>
          <a:xfrm>
            <a:off x="6572503" y="3118546"/>
            <a:ext cx="2923023" cy="759419"/>
            <a:chOff x="4193897" y="8292032"/>
            <a:chExt cx="2923023" cy="759419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DD6FEEA-1676-3546-8685-3F3C62158F0A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Default Wert</a:t>
              </a:r>
            </a:p>
          </p:txBody>
        </p: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8BB88D79-8751-FF4A-882E-93889EA2D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3EA4070-0BC9-0A43-9321-F32881044F36}"/>
              </a:ext>
            </a:extLst>
          </p:cNvPr>
          <p:cNvCxnSpPr>
            <a:cxnSpLocks/>
          </p:cNvCxnSpPr>
          <p:nvPr/>
        </p:nvCxnSpPr>
        <p:spPr>
          <a:xfrm flipV="1">
            <a:off x="2556609" y="8341129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AF97013-B359-4747-9FD6-EBDA139C77C6}"/>
              </a:ext>
            </a:extLst>
          </p:cNvPr>
          <p:cNvGrpSpPr/>
          <p:nvPr/>
        </p:nvGrpSpPr>
        <p:grpSpPr>
          <a:xfrm>
            <a:off x="3029203" y="3159701"/>
            <a:ext cx="2923023" cy="746719"/>
            <a:chOff x="4193897" y="8292032"/>
            <a:chExt cx="2923023" cy="746719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B8B874E9-D7E7-2E45-8B94-5BCC0D25CFFC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</a:p>
          </p:txBody>
        </p: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195F2BC6-CA03-E348-A828-F1FA1FB4E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FB9026C-365F-6341-997E-5533E3CA53C8}"/>
              </a:ext>
            </a:extLst>
          </p:cNvPr>
          <p:cNvGrpSpPr/>
          <p:nvPr/>
        </p:nvGrpSpPr>
        <p:grpSpPr>
          <a:xfrm>
            <a:off x="1095097" y="3123528"/>
            <a:ext cx="2923023" cy="759419"/>
            <a:chOff x="4193897" y="8292032"/>
            <a:chExt cx="2923023" cy="759419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E3BE294-B064-D348-9052-E3A8BDBCB1B4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B21DE3D0-A3B0-934D-9544-7034A2172B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19837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Aktuellen State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B9E7AB0-7DCE-1C42-BD14-E76BE870BFE0}"/>
              </a:ext>
            </a:extLst>
          </p:cNvPr>
          <p:cNvGrpSpPr/>
          <p:nvPr/>
        </p:nvGrpSpPr>
        <p:grpSpPr>
          <a:xfrm>
            <a:off x="4108703" y="4785301"/>
            <a:ext cx="2923023" cy="746719"/>
            <a:chOff x="4193897" y="8292032"/>
            <a:chExt cx="2923023" cy="74671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757657D7-8C51-714D-BA9E-BC1CBE006B8D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Zugreifen auf State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0E82EE12-3F4A-3643-905C-0E46E04EE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97279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verändern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504E2A3-1447-8348-91AF-42563F5EECB1}"/>
              </a:ext>
            </a:extLst>
          </p:cNvPr>
          <p:cNvGrpSpPr/>
          <p:nvPr/>
        </p:nvGrpSpPr>
        <p:grpSpPr>
          <a:xfrm>
            <a:off x="3491487" y="5085221"/>
            <a:ext cx="2923023" cy="992940"/>
            <a:chOff x="4193897" y="8292032"/>
            <a:chExt cx="2923023" cy="99294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F24A01F-6EDB-044A-A978-6B5B7D1CEB6E}"/>
                </a:ext>
              </a:extLst>
            </p:cNvPr>
            <p:cNvSpPr/>
            <p:nvPr/>
          </p:nvSpPr>
          <p:spPr>
            <a:xfrm>
              <a:off x="4193897" y="8700197"/>
              <a:ext cx="29230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Setzen von State</a:t>
              </a:r>
            </a:p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(kein Objekt mehr!)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5031B367-3F2C-0747-8223-8E634CB98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14151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b="0" dirty="0">
                <a:solidFill>
                  <a:srgbClr val="36544F"/>
                </a:solidFill>
              </a:rPr>
              <a:t>: Mehrere States in einer Komponente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280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komplexen State mit viel Logik zur Veränderung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4697481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RESET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5337460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Verwendung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719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2a: Zugriff auf den 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546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Disclaimer: "a </a:t>
            </a:r>
            <a:r>
              <a:rPr lang="de-DE" spc="80" dirty="0" err="1"/>
              <a:t>bit</a:t>
            </a:r>
            <a:r>
              <a:rPr lang="de-DE" spc="80" dirty="0"/>
              <a:t> </a:t>
            </a:r>
            <a:r>
              <a:rPr lang="de-DE" spc="80" dirty="0" err="1"/>
              <a:t>confused</a:t>
            </a:r>
            <a:r>
              <a:rPr lang="de-DE" spc="80" dirty="0"/>
              <a:t>"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146533D-AC02-7440-A7B5-11459B7D7BBA}"/>
              </a:ext>
            </a:extLst>
          </p:cNvPr>
          <p:cNvSpPr/>
          <p:nvPr/>
        </p:nvSpPr>
        <p:spPr>
          <a:xfrm>
            <a:off x="0" y="0"/>
            <a:ext cx="9906000" cy="606777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D97900-9B83-0D41-9834-34CD393EDE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732" y="1038070"/>
            <a:ext cx="7336536" cy="336257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995514B2-C9A3-4645-8E6C-84AA9201C746}"/>
              </a:ext>
            </a:extLst>
          </p:cNvPr>
          <p:cNvSpPr/>
          <p:nvPr/>
        </p:nvSpPr>
        <p:spPr>
          <a:xfrm>
            <a:off x="1838974" y="3924300"/>
            <a:ext cx="774700" cy="527149"/>
          </a:xfrm>
          <a:prstGeom prst="ellipse">
            <a:avLst/>
          </a:prstGeom>
          <a:noFill/>
          <a:ln w="22225"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41068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2b: Verändern des States über Actions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"SET_USER",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"SET_PASSWORD",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=(()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"CLEAR"});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117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9536773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097443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"LOGIN_SUCCESS":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"LOGIN_FAILED":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"LOGOUT":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null;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605F535-96F8-6145-9FCA-4F6F6001E549}"/>
              </a:ext>
            </a:extLst>
          </p:cNvPr>
          <p:cNvSpPr/>
          <p:nvPr/>
        </p:nvSpPr>
        <p:spPr>
          <a:xfrm>
            <a:off x="385073" y="2728111"/>
            <a:ext cx="54393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globaler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Reducer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 für Session-Informationen</a:t>
            </a:r>
          </a:p>
        </p:txBody>
      </p:sp>
    </p:spTree>
    <p:extLst>
      <p:ext uri="{BB962C8B-B14F-4D97-AF65-F5344CB8AC3E}">
        <p14:creationId xmlns:p14="http://schemas.microsoft.com/office/powerpoint/2010/main" val="4469614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041296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58995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40207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: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please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434808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verwenden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097443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415889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verwenden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097443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"LOGOUT"})&gt;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173155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</p:txBody>
      </p:sp>
    </p:spTree>
    <p:extLst>
      <p:ext uri="{BB962C8B-B14F-4D97-AF65-F5344CB8AC3E}">
        <p14:creationId xmlns:p14="http://schemas.microsoft.com/office/powerpoint/2010/main" val="1824912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318565" y="3797848"/>
            <a:ext cx="9268884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Blick zurück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2973131" y="2528192"/>
            <a:ext cx="395973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 16</a:t>
            </a:r>
          </a:p>
          <a:p>
            <a:pPr algn="ctr"/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Erschienen September 2017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32710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0760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0762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componentDidUpdate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!==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0CC7A42-A801-9C45-AD77-20C1B07D7ECC}"/>
              </a:ext>
            </a:extLst>
          </p:cNvPr>
          <p:cNvSpPr/>
          <p:nvPr/>
        </p:nvSpPr>
        <p:spPr>
          <a:xfrm>
            <a:off x="5134873" y="4171722"/>
            <a:ext cx="48773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Nur ausführen, wenn Properties sich geändert haben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509FEDC-E248-4846-BE84-A1F7748EA7FD}"/>
              </a:ext>
            </a:extLst>
          </p:cNvPr>
          <p:cNvCxnSpPr>
            <a:cxnSpLocks/>
          </p:cNvCxnSpPr>
          <p:nvPr/>
        </p:nvCxnSpPr>
        <p:spPr>
          <a:xfrm flipV="1">
            <a:off x="5134873" y="4510277"/>
            <a:ext cx="1304027" cy="23583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1139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2126754" y="2980954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componentDidMount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&amp;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>
            <a:off x="2126754" y="3146342"/>
            <a:ext cx="401140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641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Aufräumen in Rückgabe-Funktion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() =&gt;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disconnectFromApi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42E9236-6F09-2347-A710-2F4C0D7E4613}"/>
              </a:ext>
            </a:extLst>
          </p:cNvPr>
          <p:cNvSpPr/>
          <p:nvPr/>
        </p:nvSpPr>
        <p:spPr>
          <a:xfrm>
            <a:off x="857328" y="4208665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componentWillUnmount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469D2C0-3F71-BB40-803B-BCAEA75CF2ED}"/>
              </a:ext>
            </a:extLst>
          </p:cNvPr>
          <p:cNvCxnSpPr>
            <a:cxnSpLocks/>
          </p:cNvCxnSpPr>
          <p:nvPr/>
        </p:nvCxnSpPr>
        <p:spPr>
          <a:xfrm>
            <a:off x="2361782" y="3896903"/>
            <a:ext cx="0" cy="2821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7593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Bedingte Ausführung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props.apiKey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3048000" y="4111099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Property-Vergleich in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 flipH="1" flipV="1">
            <a:off x="3048000" y="4280376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0756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</p:spTree>
    <p:extLst>
      <p:ext uri="{BB962C8B-B14F-4D97-AF65-F5344CB8AC3E}">
        <p14:creationId xmlns:p14="http://schemas.microsoft.com/office/powerpoint/2010/main" val="33969549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e.which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13)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onKeyPress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52586328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Verwendung: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LoginDialog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65549737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Verwendung: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LoginDialog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509091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2018... zum vergleich...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85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r>
              <a:rPr lang="de-DE" b="0" dirty="0">
                <a:solidFill>
                  <a:srgbClr val="36544F"/>
                </a:solidFill>
              </a:rPr>
              <a:t>Alle Hooks können verwendet werden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(`http://localhost:9000/${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}`);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2270330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Verwendung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Dashboard(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41561805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15893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Zunächst:</a:t>
            </a:r>
          </a:p>
          <a:p>
            <a:pPr lvl="1"/>
            <a:r>
              <a:rPr lang="de-DE" dirty="0"/>
              <a:t>Hooks sind "</a:t>
            </a:r>
            <a:r>
              <a:rPr lang="de-DE" dirty="0" err="1"/>
              <a:t>opt</a:t>
            </a:r>
            <a:r>
              <a:rPr lang="de-DE" dirty="0"/>
              <a:t>-in"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Hooks sind abwärtskompatibel  </a:t>
            </a:r>
          </a:p>
          <a:p>
            <a:pPr lvl="1"/>
            <a:r>
              <a:rPr lang="de-DE" dirty="0"/>
              <a:t>Eingeführt in Minor-Version (!)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667301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r>
              <a:rPr lang="de-DE" dirty="0"/>
              <a:t>...also: keine Panik! </a:t>
            </a:r>
            <a:r>
              <a:rPr lang="de-DE" dirty="0" err="1"/>
              <a:t>React</a:t>
            </a:r>
            <a:r>
              <a:rPr lang="de-DE" dirty="0"/>
              <a:t> bleibt stabil! ☺️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79B589-A0BF-AB42-968F-8E492F2F2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95" y="2523163"/>
            <a:ext cx="6861810" cy="39210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C1EF9AD-1006-9F48-BB08-7C93EB703E37}"/>
              </a:ext>
            </a:extLst>
          </p:cNvPr>
          <p:cNvSpPr/>
          <p:nvPr/>
        </p:nvSpPr>
        <p:spPr>
          <a:xfrm>
            <a:off x="-216916" y="6444197"/>
            <a:ext cx="8697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reactjs.org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docs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hooks-intro.html#gradual-adoption-strategy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84981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kann das Rendern von Komponenten unterbrechen, während (asynchron) Daten geladen werden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aktuell (nur) für Code Splitting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7814C5-2A7B-7A44-9D0C-226F9621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92" y="1896175"/>
            <a:ext cx="5594481" cy="469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2720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Netzwerk </a:t>
            </a:r>
            <a:r>
              <a:rPr lang="de-DE" dirty="0" err="1"/>
              <a:t>Requests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35D890-93E9-5D45-867C-812BD1F31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57" y="1807042"/>
            <a:ext cx="5371607" cy="491956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3518DEC-2727-0342-92AB-A72130169CFD}"/>
              </a:ext>
            </a:extLst>
          </p:cNvPr>
          <p:cNvSpPr/>
          <p:nvPr/>
        </p:nvSpPr>
        <p:spPr>
          <a:xfrm>
            <a:off x="2003729" y="5740842"/>
            <a:ext cx="1963972" cy="77922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12329521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5941957" y="36898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Dynamic Import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30B987-8F38-4140-A5FC-A1099716AC66}"/>
              </a:ext>
            </a:extLst>
          </p:cNvPr>
          <p:cNvGrpSpPr/>
          <p:nvPr/>
        </p:nvGrpSpPr>
        <p:grpSpPr>
          <a:xfrm>
            <a:off x="4487314" y="3471810"/>
            <a:ext cx="4228465" cy="206608"/>
            <a:chOff x="4487314" y="3471810"/>
            <a:chExt cx="4228465" cy="206608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5779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87314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87314" y="3678418"/>
              <a:ext cx="4228300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8632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2018... zum vergleich...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527B735-E728-E449-B5F1-887D00470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675" y="2894856"/>
            <a:ext cx="7264099" cy="182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6077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Komponente an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Bis Komponente geladen ist, muss Spinner o.ä. angezeigt werden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B32D5AE-39CB-454C-A537-1A126347B5AC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"Flickern"</a:t>
            </a:r>
          </a:p>
          <a:p>
            <a:r>
              <a:rPr lang="de-DE" b="0" dirty="0">
                <a:solidFill>
                  <a:srgbClr val="36544F"/>
                </a:solidFill>
              </a:rPr>
              <a:t>Entsteht, wenn Ladezeiten sehr schnell sind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Loading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indicator</a:t>
            </a:r>
            <a:r>
              <a:rPr lang="de-DE" b="0" dirty="0">
                <a:solidFill>
                  <a:srgbClr val="36544F"/>
                </a:solidFill>
              </a:rPr>
              <a:t> wird für wenige Millisekunden angezeigt und verwirrt eher als es nützt</a:t>
            </a:r>
          </a:p>
        </p:txBody>
      </p:sp>
    </p:spTree>
    <p:extLst>
      <p:ext uri="{BB962C8B-B14F-4D97-AF65-F5344CB8AC3E}">
        <p14:creationId xmlns:p14="http://schemas.microsoft.com/office/powerpoint/2010/main" val="2698308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272879" y="4610648"/>
            <a:ext cx="9360255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4FE32C-66B4-A145-A59A-FF941BAE526E}"/>
              </a:ext>
            </a:extLst>
          </p:cNvPr>
          <p:cNvSpPr/>
          <p:nvPr/>
        </p:nvSpPr>
        <p:spPr>
          <a:xfrm>
            <a:off x="4495617" y="4148983"/>
            <a:ext cx="16337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16.x-alpha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1655AFA-BCAC-B54C-B904-7952B0680FB6}"/>
              </a:ext>
            </a:extLst>
          </p:cNvPr>
          <p:cNvSpPr/>
          <p:nvPr/>
        </p:nvSpPr>
        <p:spPr>
          <a:xfrm>
            <a:off x="5702117" y="4035972"/>
            <a:ext cx="10502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dirty="0" err="1">
                <a:solidFill>
                  <a:srgbClr val="FB8E20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1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!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6173083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0116446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7151377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Besseres Umgehen mit IO</a:t>
            </a:r>
          </a:p>
          <a:p>
            <a:pPr lvl="1"/>
            <a:r>
              <a:rPr lang="de-DE" dirty="0"/>
              <a:t>Einheitliche API für das Arbeiten mit asynchronen Daten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Pausieren des </a:t>
            </a:r>
            <a:r>
              <a:rPr lang="de-DE" b="0" dirty="0" err="1">
                <a:solidFill>
                  <a:srgbClr val="36544F"/>
                </a:solidFill>
              </a:rPr>
              <a:t>Renders</a:t>
            </a:r>
            <a:r>
              <a:rPr lang="de-DE" b="0" dirty="0">
                <a:solidFill>
                  <a:srgbClr val="36544F"/>
                </a:solidFill>
              </a:rPr>
              <a:t> von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</a:rPr>
              <a:t>einem Teil </a:t>
            </a:r>
            <a:r>
              <a:rPr lang="de-DE" b="0" dirty="0">
                <a:solidFill>
                  <a:srgbClr val="36544F"/>
                </a:solidFill>
              </a:rPr>
              <a:t>der </a:t>
            </a:r>
            <a:r>
              <a:rPr lang="de-DE" b="0" dirty="0" err="1">
                <a:solidFill>
                  <a:srgbClr val="36544F"/>
                </a:solidFill>
              </a:rPr>
              <a:t>Komponeten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0004902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Rendern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801BB99-94DA-ED49-AA1C-5F21F2478A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Unterscheidung in </a:t>
            </a:r>
            <a:r>
              <a:rPr lang="de-DE" dirty="0" err="1"/>
              <a:t>Render</a:t>
            </a:r>
            <a:r>
              <a:rPr lang="de-DE" dirty="0"/>
              <a:t>- und Commit-Phase</a:t>
            </a:r>
          </a:p>
          <a:p>
            <a:pPr lvl="1"/>
            <a:r>
              <a:rPr lang="de-DE" dirty="0" err="1"/>
              <a:t>Render</a:t>
            </a:r>
            <a:r>
              <a:rPr lang="de-DE" dirty="0"/>
              <a:t> Phase ist "pure", darf keine Nebeneffekte haben</a:t>
            </a:r>
          </a:p>
          <a:p>
            <a:pPr lvl="1"/>
            <a:r>
              <a:rPr lang="de-DE" dirty="0"/>
              <a:t>Deswegen neue </a:t>
            </a:r>
            <a:r>
              <a:rPr lang="de-DE" dirty="0" err="1"/>
              <a:t>Lifecycle</a:t>
            </a:r>
            <a:r>
              <a:rPr lang="de-DE" dirty="0"/>
              <a:t>-Methoden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7105F76-D987-8A43-A256-B4EF52A0E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0517" y="2420439"/>
            <a:ext cx="6684778" cy="3657859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D5B51F0-5710-6D47-9546-01B5F7087968}"/>
              </a:ext>
            </a:extLst>
          </p:cNvPr>
          <p:cNvSpPr/>
          <p:nvPr/>
        </p:nvSpPr>
        <p:spPr>
          <a:xfrm>
            <a:off x="203200" y="6465899"/>
            <a:ext cx="83373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hlinkClick r:id="rId3"/>
              </a:rPr>
              <a:t>http://projects.wojtekmaj.pl/react-lifecycle-methods-diagram/</a:t>
            </a:r>
            <a:endParaRPr lang="de-DE" dirty="0"/>
          </a:p>
          <a:p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F711723-C4A9-2E42-855B-EA82EB5BC155}"/>
              </a:ext>
            </a:extLst>
          </p:cNvPr>
          <p:cNvSpPr/>
          <p:nvPr/>
        </p:nvSpPr>
        <p:spPr>
          <a:xfrm>
            <a:off x="2554654" y="6078298"/>
            <a:ext cx="63744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dan_abramov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Source Sans Pro" panose="020B0503030403020204" pitchFamily="34" charset="77"/>
              </a:rPr>
              <a:t>/981712092611989509</a:t>
            </a:r>
          </a:p>
        </p:txBody>
      </p:sp>
    </p:spTree>
    <p:extLst>
      <p:ext uri="{BB962C8B-B14F-4D97-AF65-F5344CB8AC3E}">
        <p14:creationId xmlns:p14="http://schemas.microsoft.com/office/powerpoint/2010/main" val="92776685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Mode [16.7]</a:t>
            </a:r>
          </a:p>
          <a:p>
            <a:pPr lvl="1"/>
            <a:r>
              <a:rPr lang="de-DE" dirty="0" err="1"/>
              <a:t>Concurrent</a:t>
            </a:r>
            <a:r>
              <a:rPr lang="de-DE" dirty="0"/>
              <a:t> Mode muss explizit eingeschaltet werden</a:t>
            </a:r>
          </a:p>
          <a:p>
            <a:pPr lvl="1"/>
            <a:r>
              <a:rPr lang="de-DE" dirty="0"/>
              <a:t>Geht auf jeder Ebene in der Anwendung</a:t>
            </a:r>
          </a:p>
          <a:p>
            <a:pPr lvl="2"/>
            <a:r>
              <a:rPr lang="de-DE" dirty="0"/>
              <a:t>Sehr gut für Migration, falls es Probleme gibt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3429000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ReactDOM.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createRoot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getDocumentById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("..."))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&lt;App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React.ConcurrentMode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React.StrictMode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408FD18-65E1-2D47-8E05-2645A2E6D83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0959713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mit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Flickern verhindern mit 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</a:t>
            </a:r>
          </a:p>
          <a:p>
            <a:r>
              <a:rPr lang="de-DE" b="0" dirty="0" err="1">
                <a:solidFill>
                  <a:srgbClr val="1778B8"/>
                </a:solidFill>
              </a:rPr>
              <a:t>maxDuration</a:t>
            </a:r>
            <a:r>
              <a:rPr lang="de-DE" b="0" dirty="0">
                <a:solidFill>
                  <a:srgbClr val="36544F"/>
                </a:solidFill>
              </a:rPr>
              <a:t> legt eine Zeit fest, bis </a:t>
            </a:r>
            <a:r>
              <a:rPr lang="de-DE" b="0" dirty="0" err="1">
                <a:solidFill>
                  <a:srgbClr val="9E60B8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gerendert wird</a:t>
            </a:r>
          </a:p>
          <a:p>
            <a:r>
              <a:rPr lang="de-DE" b="0" dirty="0">
                <a:solidFill>
                  <a:srgbClr val="36544F"/>
                </a:solidFill>
              </a:rPr>
              <a:t>Bis dahin wird bestehende Komponente angezeigt</a:t>
            </a:r>
          </a:p>
          <a:p>
            <a:r>
              <a:rPr lang="de-DE" b="0" dirty="0">
                <a:solidFill>
                  <a:srgbClr val="36544F"/>
                </a:solidFill>
              </a:rPr>
              <a:t>Vor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16.7 nicht / nur schwer möglich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DDA61E6-F020-9247-BBAB-37B0CADA31F0}"/>
              </a:ext>
            </a:extLst>
          </p:cNvPr>
          <p:cNvSpPr txBox="1"/>
          <p:nvPr/>
        </p:nvSpPr>
        <p:spPr>
          <a:xfrm>
            <a:off x="203036" y="3024176"/>
            <a:ext cx="949959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maxDuration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={100}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={&lt;h1&gt;...&lt;/h1&gt;}&gt;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3354F6F-F424-1E42-93F1-D34061BDDCE0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7484684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 mit </a:t>
            </a:r>
            <a:r>
              <a:rPr lang="de-DE" dirty="0" err="1"/>
              <a:t>maxDuration</a:t>
            </a:r>
            <a:r>
              <a:rPr lang="de-DE" dirty="0"/>
              <a:t> 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013C8F0-8947-8E4B-BE1C-916293F458EA}"/>
              </a:ext>
            </a:extLst>
          </p:cNvPr>
          <p:cNvSpPr txBox="1"/>
          <p:nvPr/>
        </p:nvSpPr>
        <p:spPr>
          <a:xfrm>
            <a:off x="444500" y="1447800"/>
            <a:ext cx="2225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http://localhost:9081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620C695-DE64-4E40-8F16-BE32A57C4A31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799475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2018... zum vergleich...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23D09C8-2D74-004A-8535-B8725BAF3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124" y="939800"/>
            <a:ext cx="6520650" cy="179666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527B735-E728-E449-B5F1-887D00470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675" y="2894856"/>
            <a:ext cx="7264099" cy="1827641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05D892C-5B2E-B04D-959D-E24BC75609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073" y="4850491"/>
            <a:ext cx="7124701" cy="190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11674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 [16.x ~</a:t>
            </a:r>
            <a:r>
              <a:rPr lang="de-DE" dirty="0" err="1"/>
              <a:t>mid</a:t>
            </a:r>
            <a:r>
              <a:rPr lang="de-DE" dirty="0"/>
              <a:t> 2019]: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i="1" dirty="0">
                <a:solidFill>
                  <a:srgbClr val="36544F"/>
                </a:solidFill>
              </a:rPr>
              <a:t>Alle gezeigten Beispiele verwenden </a:t>
            </a:r>
            <a:r>
              <a:rPr lang="de-DE" b="0" i="1" dirty="0" err="1">
                <a:solidFill>
                  <a:srgbClr val="36544F"/>
                </a:solidFill>
              </a:rPr>
              <a:t>unstable</a:t>
            </a:r>
            <a:r>
              <a:rPr lang="de-DE" b="0" i="1" dirty="0">
                <a:solidFill>
                  <a:srgbClr val="36544F"/>
                </a:solidFill>
              </a:rPr>
              <a:t> API!!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AE7D16A-2FF0-D744-B8FE-0E1A709E93C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9579640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REST Aufrufe mit </a:t>
            </a:r>
            <a:r>
              <a:rPr lang="de-DE" b="0" dirty="0" err="1"/>
              <a:t>fetch</a:t>
            </a:r>
            <a:endParaRPr lang="de-DE" b="0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D6358C-889B-2145-ACDA-60BE3379F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50" y="1463923"/>
            <a:ext cx="5138049" cy="512721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04C1066-E8C6-4E4C-B855-06020BAC77F3}"/>
              </a:ext>
            </a:extLst>
          </p:cNvPr>
          <p:cNvSpPr/>
          <p:nvPr/>
        </p:nvSpPr>
        <p:spPr>
          <a:xfrm>
            <a:off x="725951" y="2631304"/>
            <a:ext cx="1013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logs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19EF0C8-8717-704E-90B9-9B1E68B98C23}"/>
              </a:ext>
            </a:extLst>
          </p:cNvPr>
          <p:cNvSpPr/>
          <p:nvPr/>
        </p:nvSpPr>
        <p:spPr>
          <a:xfrm>
            <a:off x="675151" y="4778482"/>
            <a:ext cx="11067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DFE2F27-F45F-364B-9BDA-34C3B1B727C0}"/>
              </a:ext>
            </a:extLst>
          </p:cNvPr>
          <p:cNvCxnSpPr>
            <a:cxnSpLocks/>
          </p:cNvCxnSpPr>
          <p:nvPr/>
        </p:nvCxnSpPr>
        <p:spPr>
          <a:xfrm flipH="1">
            <a:off x="1781910" y="4947759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A0165B7F-1D68-054A-91BC-B5230D717F33}"/>
              </a:ext>
            </a:extLst>
          </p:cNvPr>
          <p:cNvCxnSpPr>
            <a:cxnSpLocks/>
          </p:cNvCxnSpPr>
          <p:nvPr/>
        </p:nvCxnSpPr>
        <p:spPr>
          <a:xfrm flipH="1">
            <a:off x="1781910" y="2821618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A5D587-5606-034E-A657-8CBC2E0CC258}"/>
              </a:ext>
            </a:extLst>
          </p:cNvPr>
          <p:cNvSpPr txBox="1"/>
          <p:nvPr/>
        </p:nvSpPr>
        <p:spPr>
          <a:xfrm>
            <a:off x="8509000" y="7951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6358210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Daten laden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"Klassisches" Daten laden</a:t>
            </a:r>
          </a:p>
          <a:p>
            <a:pPr lvl="1"/>
            <a:r>
              <a:rPr lang="de-DE" dirty="0"/>
              <a:t>In </a:t>
            </a:r>
            <a:r>
              <a:rPr lang="de-DE" dirty="0" err="1"/>
              <a:t>componentDidMount</a:t>
            </a:r>
            <a:r>
              <a:rPr lang="de-DE" dirty="0"/>
              <a:t> Daten das Laden anstoßen</a:t>
            </a:r>
          </a:p>
          <a:p>
            <a:pPr lvl="1"/>
            <a:r>
              <a:rPr lang="de-DE" dirty="0"/>
              <a:t>In der Zwischenzeit </a:t>
            </a:r>
            <a:r>
              <a:rPr lang="de-DE" dirty="0" err="1"/>
              <a:t>Loading</a:t>
            </a:r>
            <a:r>
              <a:rPr lang="de-DE" dirty="0"/>
              <a:t> </a:t>
            </a:r>
            <a:r>
              <a:rPr lang="de-DE" dirty="0" err="1"/>
              <a:t>Indicator</a:t>
            </a:r>
            <a:r>
              <a:rPr lang="de-DE" dirty="0"/>
              <a:t> anzeigen</a:t>
            </a:r>
          </a:p>
          <a:p>
            <a:pPr lvl="1"/>
            <a:r>
              <a:rPr lang="de-DE" dirty="0"/>
              <a:t>(Mit Hooks andere API, aber gleiches Konzept)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279823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(!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...&lt;/h1&gt;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D5BCCEC-AA67-BF4D-B8B8-60B20825721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4438662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Beim Rendern wird eine Funktion aufgerufen die Daten liefert – oder auch nicht, dann wird Rendern </a:t>
            </a:r>
            <a:r>
              <a:rPr lang="de-DE" b="1" dirty="0">
                <a:solidFill>
                  <a:srgbClr val="36544F"/>
                </a:solidFill>
              </a:rPr>
              <a:t>pausiert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&lt;div&gt; ...geladene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hier anzeigen... &lt;/div&gt;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3458412-7BA8-4147-80AA-D87D83F79556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2453464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dirty="0"/>
              <a:t>Beim Rendern wird eine Funktion aufgerufen die Daten liefert – oder auch nicht, dann wird Rendern </a:t>
            </a:r>
            <a:r>
              <a:rPr lang="de-DE" b="1" dirty="0"/>
              <a:t>pausiert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Komponente wird irgendwo im </a:t>
            </a:r>
            <a:r>
              <a:rPr lang="de-DE" b="0" dirty="0" err="1">
                <a:solidFill>
                  <a:srgbClr val="36544F"/>
                </a:solidFill>
              </a:rPr>
              <a:t>Tree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FB8E20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umschlossen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 ...geladene Logs hier anzeigen...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maxDuration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02DED23-4883-174C-8C80-0159FB1E446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8455433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- 3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-cache</a:t>
            </a:r>
            <a:r>
              <a:rPr lang="de-DE" b="0" dirty="0"/>
              <a:t> (</a:t>
            </a:r>
            <a:r>
              <a:rPr lang="de-DE" b="0" dirty="0" err="1"/>
              <a:t>zzt</a:t>
            </a:r>
            <a:r>
              <a:rPr lang="de-DE" b="0" dirty="0"/>
              <a:t> 2.0.0-alpha)</a:t>
            </a:r>
            <a:r>
              <a:rPr lang="de-DE" b="0" dirty="0">
                <a:solidFill>
                  <a:srgbClr val="36544F"/>
                </a:solidFill>
              </a:rPr>
              <a:t>: Funktioniert mit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16.x-alpha NICHT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Geladene Daten (</a:t>
            </a:r>
            <a:r>
              <a:rPr lang="de-DE" b="0" dirty="0" err="1">
                <a:solidFill>
                  <a:srgbClr val="9E60B8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) können </a:t>
            </a:r>
            <a:r>
              <a:rPr lang="de-DE" b="0" dirty="0" err="1">
                <a:solidFill>
                  <a:srgbClr val="36544F"/>
                </a:solidFill>
              </a:rPr>
              <a:t>gecached</a:t>
            </a:r>
            <a:r>
              <a:rPr lang="de-DE" b="0" dirty="0">
                <a:solidFill>
                  <a:srgbClr val="36544F"/>
                </a:solidFill>
              </a:rPr>
              <a:t> werden</a:t>
            </a:r>
          </a:p>
          <a:p>
            <a:pPr lvl="1"/>
            <a:r>
              <a:rPr lang="de-DE" dirty="0"/>
              <a:t>Wenn Daten noch nicht vorhanden, werden sie vom Server gelesen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566947" y="260350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unstable_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createResource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-cache";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Liefert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Promise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zurück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loadLogsFromApi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("http://localhost:9000/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LogsResource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loadLogsFromApi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9BC1F7E-3B5B-8B4C-A520-AE67BEEA66B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6846091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Demo: </a:t>
            </a:r>
            <a:r>
              <a:rPr lang="de-DE" b="0" dirty="0" err="1"/>
              <a:t>Suspense</a:t>
            </a:r>
            <a:r>
              <a:rPr lang="de-DE" b="0" dirty="0"/>
              <a:t> an diversen Stellen</a:t>
            </a:r>
          </a:p>
          <a:p>
            <a:pPr marL="0" indent="0">
              <a:buNone/>
            </a:pPr>
            <a:r>
              <a:rPr lang="de-DE" sz="1800" b="0" dirty="0">
                <a:solidFill>
                  <a:srgbClr val="1778B8"/>
                </a:solidFill>
                <a:hlinkClick r:id="rId2"/>
              </a:rPr>
              <a:t>http://localhost:9081/dashboard?delayfetch</a:t>
            </a:r>
            <a:endParaRPr lang="de-DE" sz="1800" b="0" dirty="0">
              <a:solidFill>
                <a:srgbClr val="1778B8"/>
              </a:solidFill>
            </a:endParaRPr>
          </a:p>
          <a:p>
            <a:pPr marL="0" indent="0">
              <a:buNone/>
            </a:pPr>
            <a:r>
              <a:rPr lang="de-DE" sz="1200" b="0" dirty="0">
                <a:solidFill>
                  <a:srgbClr val="1778B8"/>
                </a:solidFill>
              </a:rPr>
              <a:t>(anpassen in </a:t>
            </a:r>
            <a:r>
              <a:rPr lang="de-DE" sz="1200" b="0" dirty="0" err="1">
                <a:solidFill>
                  <a:srgbClr val="1778B8"/>
                </a:solidFill>
              </a:rPr>
              <a:t>DashboardPageWithSuspense.js</a:t>
            </a:r>
            <a:r>
              <a:rPr lang="de-DE" sz="1200" b="0" dirty="0">
                <a:solidFill>
                  <a:srgbClr val="1778B8"/>
                </a:solidFill>
              </a:rPr>
              <a:t>)</a:t>
            </a:r>
            <a:endParaRPr lang="de-DE" sz="1600" b="0" dirty="0">
              <a:solidFill>
                <a:srgbClr val="1778B8"/>
              </a:solidFill>
            </a:endParaRPr>
          </a:p>
          <a:p>
            <a:pPr lvl="1"/>
            <a:endParaRPr lang="de-DE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CE704DDD-653D-F545-A82D-B1859F8A5E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573" y="3569119"/>
            <a:ext cx="2959100" cy="178632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58829C1-DA5E-FE48-8541-C21DAEE3A4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2568" y="5706508"/>
            <a:ext cx="2945579" cy="88462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D32D118-581D-9E4F-8E30-94AF211A07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40100" y="2170170"/>
            <a:ext cx="3028047" cy="109273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D70672CC-DD1F-3F4D-B4A0-80A187E5D489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5077012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Wie funktioniert das eigentlich?</a:t>
            </a:r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1ECE952-3019-D941-A049-5C45E871A8ED}"/>
              </a:ext>
            </a:extLst>
          </p:cNvPr>
          <p:cNvSpPr txBox="1"/>
          <p:nvPr/>
        </p:nvSpPr>
        <p:spPr>
          <a:xfrm>
            <a:off x="385073" y="2415620"/>
            <a:ext cx="1068932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const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👇 wird nur ausgeführt, wenn </a:t>
            </a:r>
            <a:r>
              <a:rPr lang="de-DE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zurückgeliefert wird: 🤔🤔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&lt;&gt; ... Logs hier anzeigen ...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A44D85F-F094-EB48-9429-BB7C1E253971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13569149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Response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nutzen, um Vorschauen zu laden</a:t>
            </a:r>
            <a:br>
              <a:rPr lang="de-DE" dirty="0"/>
            </a:br>
            <a:r>
              <a:rPr lang="de-DE" sz="2000" b="0" dirty="0">
                <a:solidFill>
                  <a:srgbClr val="36544F"/>
                </a:solidFill>
              </a:rPr>
              <a:t>Demo: </a:t>
            </a:r>
            <a:r>
              <a:rPr lang="de-DE" sz="2000" b="0" dirty="0">
                <a:solidFill>
                  <a:srgbClr val="1778B8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http://localhost:9081/?delayimg</a:t>
            </a:r>
            <a:r>
              <a:rPr lang="de-DE" sz="2000" b="0" dirty="0">
                <a:solidFill>
                  <a:srgbClr val="1778B8"/>
                </a:solidFill>
              </a:rPr>
              <a:t> </a:t>
            </a:r>
            <a:br>
              <a:rPr lang="de-DE" dirty="0">
                <a:solidFill>
                  <a:srgbClr val="1778B8"/>
                </a:solidFill>
              </a:rPr>
            </a:br>
            <a:endParaRPr lang="de-DE" dirty="0">
              <a:solidFill>
                <a:srgbClr val="1778B8"/>
              </a:solidFill>
            </a:endParaRPr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4986662-A05C-5B46-A105-CE94D6327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625" y="1768731"/>
            <a:ext cx="5098575" cy="482240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AB532FB-20C5-D44B-BB81-BD2E219EC944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8124433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 – </a:t>
            </a:r>
            <a:r>
              <a:rPr lang="de-DE" u="sng" dirty="0"/>
              <a:t>ohne</a:t>
            </a:r>
            <a:r>
              <a:rPr lang="de-DE" dirty="0"/>
              <a:t> Vorschau, so wie gewohnt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937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405930" y="3797848"/>
            <a:ext cx="909415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Blick voraus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16001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 16.x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19938612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 – </a:t>
            </a:r>
            <a:r>
              <a:rPr lang="de-DE" u="sng" dirty="0"/>
              <a:t>ohne</a:t>
            </a:r>
            <a:r>
              <a:rPr lang="de-DE" dirty="0"/>
              <a:t> Vorschau, so wie gewohnt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="Message"&gt;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message.user.id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props.message.text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647125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Avatar Komponente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ImageResource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sym typeface="Wingdings" pitchFamily="2" charset="2"/>
              </a:rPr>
              <a:t>&lt;-- "Wartet" auf Image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6544F4-676B-9A47-A540-F003254628CA}"/>
              </a:ext>
            </a:extLst>
          </p:cNvPr>
          <p:cNvSpPr/>
          <p:nvPr/>
        </p:nvSpPr>
        <p:spPr>
          <a:xfrm>
            <a:off x="2630937" y="6245385"/>
            <a:ext cx="72009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credits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: @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  <a:p>
            <a:pPr algn="r"/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/react-conf-2018/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blob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master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full-suspense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src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ArtistDetails.js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20307F8-1526-7E4D-892C-F9AFD932B6CA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01700196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Image </a:t>
            </a:r>
            <a:r>
              <a:rPr lang="de-DE" dirty="0" err="1"/>
              <a:t>Resource</a:t>
            </a: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1502688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`/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avatars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svg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`;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ImageResource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//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sym typeface="Wingdings" pitchFamily="2" charset="2"/>
              </a:rPr>
              <a:t>&lt;-- "Wartet" auf Image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="Avatar"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ImageResource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unstable_createResource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Promise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Image();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img.src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source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img.onload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resolve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E6544F4-676B-9A47-A540-F003254628CA}"/>
              </a:ext>
            </a:extLst>
          </p:cNvPr>
          <p:cNvSpPr/>
          <p:nvPr/>
        </p:nvSpPr>
        <p:spPr>
          <a:xfrm>
            <a:off x="2630937" y="6245385"/>
            <a:ext cx="72009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credits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: @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  <a:p>
            <a:pPr algn="r"/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jaredpalmer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/react-conf-2018/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blob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master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full-suspense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src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  <a:ea typeface="Source Code Pro Light" panose="020B0409030403020204" pitchFamily="49" charset="0"/>
              </a:rPr>
              <a:t>ArtistDetails.js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77"/>
              <a:ea typeface="Source Code Pro Light" panose="020B04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93527D8-962B-724F-908B-F1BEE36D39F1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F38B160-ACEA-B744-9178-A580235B3964}"/>
              </a:ext>
            </a:extLst>
          </p:cNvPr>
          <p:cNvSpPr/>
          <p:nvPr/>
        </p:nvSpPr>
        <p:spPr>
          <a:xfrm>
            <a:off x="4882881" y="4147743"/>
            <a:ext cx="326191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"Trick", um zu warten, bis der Browser ein Image geladen hat</a:t>
            </a: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652CA389-E9B4-BC45-BC4B-645FCF414CF9}"/>
              </a:ext>
            </a:extLst>
          </p:cNvPr>
          <p:cNvCxnSpPr>
            <a:cxnSpLocks/>
          </p:cNvCxnSpPr>
          <p:nvPr/>
        </p:nvCxnSpPr>
        <p:spPr>
          <a:xfrm>
            <a:off x="4601662" y="4425026"/>
            <a:ext cx="191548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33F0E7A2-EBFB-034B-8DA4-D07D7103DA6F}"/>
              </a:ext>
            </a:extLst>
          </p:cNvPr>
          <p:cNvCxnSpPr>
            <a:cxnSpLocks/>
          </p:cNvCxnSpPr>
          <p:nvPr/>
        </p:nvCxnSpPr>
        <p:spPr>
          <a:xfrm flipV="1">
            <a:off x="4604153" y="4013656"/>
            <a:ext cx="8815" cy="85295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0A843419-818F-044A-9A0A-CFBCC055653B}"/>
              </a:ext>
            </a:extLst>
          </p:cNvPr>
          <p:cNvCxnSpPr>
            <a:cxnSpLocks/>
          </p:cNvCxnSpPr>
          <p:nvPr/>
        </p:nvCxnSpPr>
        <p:spPr>
          <a:xfrm>
            <a:off x="4421419" y="4866607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5FB7223C-EA83-0F40-BDE4-D57554A6ABAE}"/>
              </a:ext>
            </a:extLst>
          </p:cNvPr>
          <p:cNvCxnSpPr>
            <a:cxnSpLocks/>
          </p:cNvCxnSpPr>
          <p:nvPr/>
        </p:nvCxnSpPr>
        <p:spPr>
          <a:xfrm>
            <a:off x="4430207" y="4013655"/>
            <a:ext cx="191549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687522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Vorschauen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Einbinden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385073" y="2196237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="Message"&gt;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={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src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dummy.svg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/&gt;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}&gt;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&lt;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Avatar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message.user.id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/&gt;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props.message.text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AFE4203-617F-C749-BD78-2B2358FD571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0494811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Suspense</a:t>
            </a:r>
            <a:r>
              <a:rPr lang="de-DE" dirty="0"/>
              <a:t> auf dem Server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AFE4203-617F-C749-BD78-2B2358FD571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7C174EC-C9EC-AF4F-978D-64F9D57DC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148" y="2440789"/>
            <a:ext cx="7907704" cy="246987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6701D93F-9A9E-F749-8542-DAB392127A04}"/>
              </a:ext>
            </a:extLst>
          </p:cNvPr>
          <p:cNvSpPr txBox="1"/>
          <p:nvPr/>
        </p:nvSpPr>
        <p:spPr>
          <a:xfrm>
            <a:off x="2980267" y="4910667"/>
            <a:ext cx="6062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/2018/11/27/react-16-roadmap.html#suspense-for-server-rendering</a:t>
            </a:r>
          </a:p>
        </p:txBody>
      </p:sp>
    </p:spTree>
    <p:extLst>
      <p:ext uri="{BB962C8B-B14F-4D97-AF65-F5344CB8AC3E}">
        <p14:creationId xmlns:p14="http://schemas.microsoft.com/office/powerpoint/2010/main" val="158917156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– </a:t>
            </a:r>
            <a:r>
              <a:rPr lang="de-DE" dirty="0" err="1"/>
              <a:t>Suspense</a:t>
            </a:r>
            <a:r>
              <a:rPr lang="de-DE" dirty="0"/>
              <a:t> &amp; </a:t>
            </a:r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Ab </a:t>
            </a:r>
            <a:r>
              <a:rPr lang="de-DE" dirty="0" err="1"/>
              <a:t>React</a:t>
            </a:r>
            <a:r>
              <a:rPr lang="de-DE" dirty="0"/>
              <a:t> 16.x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Suspense</a:t>
            </a:r>
            <a:endParaRPr lang="de-DE" dirty="0"/>
          </a:p>
          <a:p>
            <a:pPr lvl="2">
              <a:lnSpc>
                <a:spcPct val="120000"/>
              </a:lnSpc>
            </a:pPr>
            <a:r>
              <a:rPr lang="de-DE" dirty="0"/>
              <a:t>Kann das Rendern eines Teils der Hierarchie unterbrechen und später fortsetzen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Funktioniert heute für </a:t>
            </a: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Loading</a:t>
            </a:r>
            <a:r>
              <a:rPr lang="de-DE" dirty="0"/>
              <a:t> von Komponenten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Concurrent</a:t>
            </a:r>
            <a:r>
              <a:rPr lang="de-DE" dirty="0"/>
              <a:t> Mode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Erlaubt es </a:t>
            </a:r>
            <a:r>
              <a:rPr lang="de-DE" dirty="0" err="1"/>
              <a:t>React</a:t>
            </a:r>
            <a:r>
              <a:rPr lang="de-DE" dirty="0"/>
              <a:t>, verschiedene </a:t>
            </a:r>
            <a:r>
              <a:rPr lang="de-DE" dirty="0" err="1"/>
              <a:t>Render</a:t>
            </a:r>
            <a:r>
              <a:rPr lang="de-DE" dirty="0"/>
              <a:t> Vorgänge unterschiedlich zu priorisieren</a:t>
            </a:r>
          </a:p>
          <a:p>
            <a:pPr lvl="2">
              <a:lnSpc>
                <a:spcPct val="120000"/>
              </a:lnSpc>
            </a:pPr>
            <a:r>
              <a:rPr lang="de-DE" strike="sngStrike" dirty="0"/>
              <a:t>Kann ab </a:t>
            </a:r>
            <a:r>
              <a:rPr lang="de-DE" strike="sngStrike" dirty="0" err="1"/>
              <a:t>React</a:t>
            </a:r>
            <a:r>
              <a:rPr lang="de-DE" strike="sngStrike" dirty="0"/>
              <a:t> 16.7 testweise aktiviert werden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Cache API 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Neue Möglichkeit, Daten für </a:t>
            </a:r>
            <a:r>
              <a:rPr lang="de-DE" dirty="0" err="1"/>
              <a:t>React</a:t>
            </a:r>
            <a:r>
              <a:rPr lang="de-DE" dirty="0"/>
              <a:t> zu laden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Sieht synchron aus, blockiert aber (trotzdem) nicht</a:t>
            </a:r>
          </a:p>
        </p:txBody>
      </p:sp>
    </p:spTree>
    <p:extLst>
      <p:ext uri="{BB962C8B-B14F-4D97-AF65-F5344CB8AC3E}">
        <p14:creationId xmlns:p14="http://schemas.microsoft.com/office/powerpoint/2010/main" val="103722988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8710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@NILSHARTMANN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944445" y="4419601"/>
            <a:ext cx="6675555" cy="86360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A4C2C1E-1596-044A-A3BC-8B6B13436595}"/>
              </a:ext>
            </a:extLst>
          </p:cNvPr>
          <p:cNvSpPr/>
          <p:nvPr/>
        </p:nvSpPr>
        <p:spPr>
          <a:xfrm>
            <a:off x="944444" y="4419600"/>
            <a:ext cx="6904155" cy="783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b="1" dirty="0">
                <a:solidFill>
                  <a:srgbClr val="36544F"/>
                </a:solidFill>
                <a:hlinkClick r:id="rId4"/>
              </a:rPr>
              <a:t>https://</a:t>
            </a:r>
            <a:r>
              <a:rPr lang="de-DE" b="1" dirty="0" err="1">
                <a:solidFill>
                  <a:srgbClr val="36544F"/>
                </a:solidFill>
                <a:hlinkClick r:id="rId4"/>
              </a:rPr>
              <a:t>bit.ly</a:t>
            </a:r>
            <a:r>
              <a:rPr lang="de-DE" b="1" dirty="0">
                <a:solidFill>
                  <a:srgbClr val="36544F"/>
                </a:solidFill>
                <a:hlinkClick r:id="rId4"/>
              </a:rPr>
              <a:t>/oose-react-2019 </a:t>
            </a:r>
            <a:r>
              <a:rPr lang="de-DE" b="1" dirty="0">
                <a:solidFill>
                  <a:srgbClr val="36544F"/>
                </a:solidFill>
              </a:rPr>
              <a:t>	</a:t>
            </a: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Beispiel-Code: </a:t>
            </a:r>
            <a:r>
              <a:rPr lang="de-DE" b="1" dirty="0">
                <a:solidFill>
                  <a:srgbClr val="36544F"/>
                </a:solidFill>
                <a:hlinkClick r:id="rId5"/>
              </a:rPr>
              <a:t>https://</a:t>
            </a:r>
            <a:r>
              <a:rPr lang="de-DE" b="1" dirty="0" err="1">
                <a:solidFill>
                  <a:srgbClr val="36544F"/>
                </a:solidFill>
                <a:hlinkClick r:id="rId5"/>
              </a:rPr>
              <a:t>github.com</a:t>
            </a:r>
            <a:r>
              <a:rPr lang="de-DE" b="1" dirty="0">
                <a:solidFill>
                  <a:srgbClr val="36544F"/>
                </a:solidFill>
                <a:hlinkClick r:id="rId5"/>
              </a:rPr>
              <a:t>/</a:t>
            </a:r>
            <a:r>
              <a:rPr lang="de-DE" b="1" dirty="0" err="1">
                <a:solidFill>
                  <a:srgbClr val="36544F"/>
                </a:solidFill>
                <a:hlinkClick r:id="rId5"/>
              </a:rPr>
              <a:t>nilshartmann</a:t>
            </a:r>
            <a:r>
              <a:rPr lang="de-DE" b="1" dirty="0">
                <a:solidFill>
                  <a:srgbClr val="36544F"/>
                </a:solidFill>
                <a:hlinkClick r:id="rId5"/>
              </a:rPr>
              <a:t>/</a:t>
            </a:r>
            <a:r>
              <a:rPr lang="de-DE" b="1" dirty="0" err="1">
                <a:solidFill>
                  <a:srgbClr val="36544F"/>
                </a:solidFill>
                <a:hlinkClick r:id="rId5"/>
              </a:rPr>
              <a:t>react</a:t>
            </a:r>
            <a:r>
              <a:rPr lang="de-DE" b="1" dirty="0">
                <a:solidFill>
                  <a:srgbClr val="36544F"/>
                </a:solidFill>
                <a:hlinkClick r:id="rId5"/>
              </a:rPr>
              <a:t>-chat-</a:t>
            </a:r>
            <a:r>
              <a:rPr lang="de-DE" b="1" dirty="0" err="1">
                <a:solidFill>
                  <a:srgbClr val="36544F"/>
                </a:solidFill>
                <a:hlinkClick r:id="rId5"/>
              </a:rPr>
              <a:t>example</a:t>
            </a:r>
            <a:endParaRPr lang="de-DE" b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Roadmap 2019 und Agenda heute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EE561E-A971-A84E-9298-A8EBBF5C4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67" y="1884301"/>
            <a:ext cx="7247467" cy="217355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913384A-0B5C-A64D-A18D-DA1A8E5AC31A}"/>
              </a:ext>
            </a:extLst>
          </p:cNvPr>
          <p:cNvSpPr txBox="1"/>
          <p:nvPr/>
        </p:nvSpPr>
        <p:spPr>
          <a:xfrm>
            <a:off x="4665134" y="4057856"/>
            <a:ext cx="4035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77D91D-7FBF-1149-A10C-ABBB22C48836}"/>
              </a:ext>
            </a:extLst>
          </p:cNvPr>
          <p:cNvSpPr/>
          <p:nvPr/>
        </p:nvSpPr>
        <p:spPr>
          <a:xfrm>
            <a:off x="985354" y="4908929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Weiterhin nur Minor-Versionen (!)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E2C95C9-BACB-6A47-86E5-4B83642FBC92}"/>
              </a:ext>
            </a:extLst>
          </p:cNvPr>
          <p:cNvCxnSpPr>
            <a:cxnSpLocks/>
          </p:cNvCxnSpPr>
          <p:nvPr/>
        </p:nvCxnSpPr>
        <p:spPr>
          <a:xfrm flipV="1">
            <a:off x="2463474" y="4114543"/>
            <a:ext cx="0" cy="729759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801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4842</Words>
  <Application>Microsoft Macintosh PowerPoint</Application>
  <PresentationFormat>A4-Papier (210 x 297 mm)</PresentationFormat>
  <Paragraphs>1066</Paragraphs>
  <Slides>86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86</vt:i4>
      </vt:variant>
    </vt:vector>
  </HeadingPairs>
  <TitlesOfParts>
    <vt:vector size="97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OOSE Hamburg | Januar 2019 | @nilshartmann</vt:lpstr>
      <vt:lpstr>https://nilshartmann.net</vt:lpstr>
      <vt:lpstr>Disclaimer: "a bit confused"</vt:lpstr>
      <vt:lpstr>PowerPoint-Präsentation</vt:lpstr>
      <vt:lpstr>React 2018... zum vergleich...</vt:lpstr>
      <vt:lpstr>React 2018... zum vergleich...</vt:lpstr>
      <vt:lpstr>React 2018... zum vergleich...</vt:lpstr>
      <vt:lpstr>PowerPoint-Präsentation</vt:lpstr>
      <vt:lpstr>Roadmap 2019 und Agenda heute</vt:lpstr>
      <vt:lpstr>Ein Beispiel...</vt:lpstr>
      <vt:lpstr>Functions everywhere</vt:lpstr>
      <vt:lpstr>Hintergrund</vt:lpstr>
      <vt:lpstr>Hintergrund</vt:lpstr>
      <vt:lpstr>Hintergrund</vt:lpstr>
      <vt:lpstr>useContext Hook</vt:lpstr>
      <vt:lpstr>useContext Hook</vt:lpstr>
      <vt:lpstr>useContext Hook</vt:lpstr>
      <vt:lpstr>useContext Hook</vt:lpstr>
      <vt:lpstr>useContext Hook</vt:lpstr>
      <vt:lpstr>useState Hook</vt:lpstr>
      <vt:lpstr>useState Hook</vt:lpstr>
      <vt:lpstr>useState Hook</vt:lpstr>
      <vt:lpstr>useState Hook</vt:lpstr>
      <vt:lpstr>useState Hook</vt:lpstr>
      <vt:lpstr>useState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Custom Hooks</vt:lpstr>
      <vt:lpstr>Custom Hooks</vt:lpstr>
      <vt:lpstr>Custom Hooks</vt:lpstr>
      <vt:lpstr>Custom Hooks</vt:lpstr>
      <vt:lpstr>Custom Hooks</vt:lpstr>
      <vt:lpstr>Custom Hooks</vt:lpstr>
      <vt:lpstr>Hooks</vt:lpstr>
      <vt:lpstr>Hooks</vt:lpstr>
      <vt:lpstr>Hooks</vt:lpstr>
      <vt:lpstr>Rendern unterbrechen</vt:lpstr>
      <vt:lpstr>Suspense</vt:lpstr>
      <vt:lpstr>Demo: Lazy und Suspense</vt:lpstr>
      <vt:lpstr>Demo: Lazy und Suspense</vt:lpstr>
      <vt:lpstr>suspense</vt:lpstr>
      <vt:lpstr>suspense</vt:lpstr>
      <vt:lpstr>Demo: Lazy und Suspense</vt:lpstr>
      <vt:lpstr>Ausblick</vt:lpstr>
      <vt:lpstr>concurrent React</vt:lpstr>
      <vt:lpstr>concurrent React</vt:lpstr>
      <vt:lpstr>concurrent React</vt:lpstr>
      <vt:lpstr>Asynchrones Rendern</vt:lpstr>
      <vt:lpstr>Concurrent Mode</vt:lpstr>
      <vt:lpstr>suspense mit Concurrent Mode</vt:lpstr>
      <vt:lpstr>Lazy und Suspense</vt:lpstr>
      <vt:lpstr>Suspense</vt:lpstr>
      <vt:lpstr>Beispiel: Daten laden mit Suspense</vt:lpstr>
      <vt:lpstr>asynchrones Daten laden</vt:lpstr>
      <vt:lpstr>Daten laden mit Suspense - 1</vt:lpstr>
      <vt:lpstr>Daten laden mit Suspense - 2</vt:lpstr>
      <vt:lpstr>Daten laden mit Suspense - 3</vt:lpstr>
      <vt:lpstr>Daten laden mit Suspense</vt:lpstr>
      <vt:lpstr>Hintergrund: Suspense</vt:lpstr>
      <vt:lpstr>Beispiel: Vorschauen mit Response</vt:lpstr>
      <vt:lpstr>Beispiel: Vorschauen mit Suspense</vt:lpstr>
      <vt:lpstr>Beispiel: Vorschauen mit Suspense</vt:lpstr>
      <vt:lpstr>Beispiel: Vorschauen mit Suspense</vt:lpstr>
      <vt:lpstr>Beispiel: Vorschauen mit Suspense</vt:lpstr>
      <vt:lpstr>Beispiel: Vorschauen mit Suspense</vt:lpstr>
      <vt:lpstr>Ausblick: Suspense auf dem Server</vt:lpstr>
      <vt:lpstr>Zusammenfassung – Suspense &amp; Concurrent Rendering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852</cp:revision>
  <cp:lastPrinted>2019-01-27T23:15:14Z</cp:lastPrinted>
  <dcterms:created xsi:type="dcterms:W3CDTF">2016-03-28T15:59:53Z</dcterms:created>
  <dcterms:modified xsi:type="dcterms:W3CDTF">2019-01-28T22:26:50Z</dcterms:modified>
</cp:coreProperties>
</file>

<file path=docProps/thumbnail.jpeg>
</file>